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media/image1.jpeg" ContentType="image/jpeg"/>
  <Override PartName="/ppt/media/image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226080"/>
            <a:ext cx="9067320" cy="942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Looking for a slam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000" y="1326600"/>
            <a:ext cx="9067320" cy="3283920"/>
          </a:xfrm>
          <a:prstGeom prst="rect">
            <a:avLst/>
          </a:prstGeom>
          <a:solidFill>
            <a:srgbClr val="ffd7d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 general the partnership needs 33 pts to play in a 6NT with balanced hands. Any  5 card suit reduces this to 32pts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For any slam you need to ensure that defenders cannot take 2 quick tricks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-230040" y="59400"/>
            <a:ext cx="8694720" cy="492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225720"/>
            <a:ext cx="9067320" cy="942120"/>
          </a:xfrm>
          <a:prstGeom prst="rect">
            <a:avLst/>
          </a:prstGeom>
          <a:solidFill>
            <a:srgbClr val="ffff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Arial"/>
                <a:ea typeface="DejaVu Sans"/>
              </a:rPr>
              <a:t>Asking for Kings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only ask for the number of kings if the partnership holds all 4 aces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40000" y="1440000"/>
            <a:ext cx="8996040" cy="3416760"/>
          </a:xfrm>
          <a:prstGeom prst="rect">
            <a:avLst/>
          </a:prstGeom>
          <a:solidFill>
            <a:srgbClr val="fff5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Gerber uses 5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to ask for kings: using equivalent responses to the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4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asking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bid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Blackwood uses 5NT to ask for kings:  using equivalent responses to the 4NT  asking bid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If you use any form of key card Blackwood, you discount the king of the agreed trump suit in responding to 5NT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40000" y="360000"/>
            <a:ext cx="9176760" cy="379080"/>
          </a:xfrm>
          <a:prstGeom prst="rect">
            <a:avLst/>
          </a:prstGeom>
          <a:solidFill>
            <a:srgbClr val="ffff00"/>
          </a:solidFill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Cue bids as an alternative to asking for aces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40000" y="1260000"/>
            <a:ext cx="9356760" cy="125748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very experienced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club players only, cue bids can be used to find a slam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you have agreed a trump suit, and the partnership is already committed to GAME,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Then the bid of a a new suit is a “control showing” cue bid, either and ace or void. If the responder has 0 aces then sign off in the game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540000" y="2700000"/>
            <a:ext cx="25534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6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 8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5 4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720000" y="5220000"/>
            <a:ext cx="251712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dealer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4140000" y="2700000"/>
            <a:ext cx="4317120" cy="23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You open 1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and partner responds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3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,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showing the equivalent of 10-11 pts. You could just ask for aces using Blackwood, but you could be too high if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you play in 5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. 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nstead cue bid 3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and if partner cue bids any of the minor suit aces bid 6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,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otherwise sign off in 4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. 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226080"/>
            <a:ext cx="9067320" cy="942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Asking for aces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04000" y="1326600"/>
            <a:ext cx="9067320" cy="1909080"/>
          </a:xfrm>
          <a:prstGeom prst="rect">
            <a:avLst/>
          </a:prstGeom>
          <a:solidFill>
            <a:srgbClr val="ffdbb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196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here are 2 conventions to ask for aces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Gerber  4</a:t>
            </a:r>
            <a:r>
              <a:rPr b="1" lang="en-GB" sz="2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Blackwood 4NT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Asking for aces is to keep the partnership out of unmakeable slams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540000" y="3600000"/>
            <a:ext cx="8815680" cy="76572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For very advanced players you can use cue bids instead of asking for aces with some hands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542160" y="4506840"/>
            <a:ext cx="8816040" cy="711360"/>
          </a:xfrm>
          <a:prstGeom prst="rect">
            <a:avLst/>
          </a:prstGeom>
          <a:solidFill>
            <a:srgbClr val="dedc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general do not ask for aces if you have an unsupported doubleton in an unbid suit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226080"/>
            <a:ext cx="9067320" cy="942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Gerber convention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40000" y="1440000"/>
            <a:ext cx="8996040" cy="1076400"/>
          </a:xfrm>
          <a:prstGeom prst="rect">
            <a:avLst/>
          </a:prstGeom>
          <a:solidFill>
            <a:srgbClr val="dedc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Use Gerber to ask for aces as a direct bid over partner’s  opening bid of 1NT, 2NT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ff4000"/>
                </a:solidFill>
                <a:latin typeface="Arial"/>
                <a:ea typeface="DejaVu Sans"/>
              </a:rPr>
              <a:t>Instead use Blackwood to ask for aces over any suit bid; or any suit response to a no trump opening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540000" y="2675520"/>
            <a:ext cx="8996040" cy="920880"/>
          </a:xfrm>
          <a:prstGeom prst="rect">
            <a:avLst/>
          </a:prstGeom>
          <a:solidFill>
            <a:srgbClr val="fff5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After a suit bid you may need 4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to bid a natural suit, to make a cue bid or splinter bid (the last two for advanced players)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40000" y="3761280"/>
            <a:ext cx="8816040" cy="1455120"/>
          </a:xfrm>
          <a:prstGeom prst="rect">
            <a:avLst/>
          </a:prstGeom>
          <a:solidFill>
            <a:srgbClr val="ffdbb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Responses to 4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Gerber: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4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200" spc="-1" strike="noStrike">
                <a:solidFill>
                  <a:srgbClr val="ff0000"/>
                </a:solidFill>
                <a:latin typeface="Arial"/>
                <a:ea typeface="Microsoft YaHei"/>
              </a:rPr>
              <a:t>=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0 aces; 4</a:t>
            </a:r>
            <a:r>
              <a:rPr b="0" lang="en-GB" sz="22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200" spc="-1" strike="noStrike">
                <a:solidFill>
                  <a:srgbClr val="ff0000"/>
                </a:solidFill>
                <a:latin typeface="Arial"/>
                <a:ea typeface="Microsoft YaHei"/>
              </a:rPr>
              <a:t>=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1 ace; 4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= 2 aces;  4NT = 3 aces You should very rarely ask for aces if you do not hold any aces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78000" y="215280"/>
            <a:ext cx="8979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Gerber over partner’s opening bid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of </a:t>
            </a:r>
            <a:r>
              <a:rPr b="1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1NT/ 2NT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3640" y="926640"/>
            <a:ext cx="25534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9 3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 Q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5 4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3733560" y="926640"/>
            <a:ext cx="222264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9 3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 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J 3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080120" y="926640"/>
            <a:ext cx="22510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 8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6 3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8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641160" y="3279240"/>
            <a:ext cx="879264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6"/>
          <p:cNvSpPr/>
          <p:nvPr/>
        </p:nvSpPr>
        <p:spPr>
          <a:xfrm>
            <a:off x="641160" y="3420000"/>
            <a:ext cx="2415960" cy="21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Opener bids 1NT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 have 21 pts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a 5 card suit so check up on aces, bid 6NT with 2 aces or 1 ace and 1 king in opener’s hand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3780000" y="3420000"/>
            <a:ext cx="2157120" cy="16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Opener bids 2NT. You have 13 pts so bid Gerber to check that you do have 2 aces missing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7200000" y="3433680"/>
            <a:ext cx="2157120" cy="19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3 Opener bids 2NT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You would not bid Gerber, try Stayman to see if you have a </a:t>
            </a:r>
            <a:r>
              <a:rPr b="1" lang="en-GB" sz="2000" spc="-1" strike="noStrike">
                <a:solidFill>
                  <a:srgbClr val="ff0000"/>
                </a:solidFill>
                <a:latin typeface="Symbol"/>
                <a:ea typeface="DejaVu Sans"/>
              </a:rPr>
              <a:t> 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fit, and then bid Blackwood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080000" y="180000"/>
            <a:ext cx="3621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03640" y="926640"/>
            <a:ext cx="2912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9 32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10 8 74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6840000" y="900000"/>
            <a:ext cx="29224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6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10 9 7 5 3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540000" y="3279240"/>
            <a:ext cx="9176040" cy="1612800"/>
          </a:xfrm>
          <a:prstGeom prst="rect">
            <a:avLst/>
          </a:prstGeom>
          <a:solidFill>
            <a:srgbClr val="ffdbb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hese two hands are fine for a 4</a:t>
            </a:r>
            <a:r>
              <a:rPr b="1" lang="en-GB" sz="2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rebid after you open 1 of the major  and partner responds 1NT ( 4</a:t>
            </a:r>
            <a:r>
              <a:rPr b="1" lang="en-GB" sz="4800" spc="-1" strike="noStrike">
                <a:solidFill>
                  <a:srgbClr val="000000"/>
                </a:solidFill>
                <a:latin typeface="Symbol"/>
                <a:ea typeface="DejaVu Sans"/>
              </a:rPr>
              <a:t> = </a:t>
            </a:r>
            <a:r>
              <a:rPr b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NOT Gerber).  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720000" y="360000"/>
            <a:ext cx="8996040" cy="342360"/>
          </a:xfrm>
          <a:prstGeom prst="rect">
            <a:avLst/>
          </a:prstGeom>
          <a:solidFill>
            <a:srgbClr val="fff5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disadvantage of using Gerber is that you cannot use it for natural  bids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4000" y="226080"/>
            <a:ext cx="9067320" cy="942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The Blackwood  4 NT Convention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60000" y="1440000"/>
            <a:ext cx="9356040" cy="1299600"/>
          </a:xfrm>
          <a:prstGeom prst="rect">
            <a:avLst/>
          </a:prstGeom>
          <a:solidFill>
            <a:srgbClr val="ffd8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After any suit bid: 4NT asks for aces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Responses to 4NT: 5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= 0 or 4 aces; 5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=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1 ace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;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5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=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2 aces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5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= 3 aces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260280" y="3035880"/>
            <a:ext cx="9356040" cy="1105920"/>
          </a:xfrm>
          <a:prstGeom prst="rect">
            <a:avLst/>
          </a:prstGeom>
          <a:solidFill>
            <a:srgbClr val="ffaa9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Advanced versions of Blackwood for experienced players ONLY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Key card Blackwood uses 5 key cards: 4 aces and the king of agreed trumps. The responses are as above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233280" y="4312080"/>
            <a:ext cx="9356040" cy="1105920"/>
          </a:xfrm>
          <a:prstGeom prst="rect">
            <a:avLst/>
          </a:prstGeom>
          <a:solidFill>
            <a:srgbClr val="fff5c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Roman Key card Blackwood for the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very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experienced players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5 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= 0 or 3 key cards; 5 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= 1 or 4; 5</a:t>
            </a:r>
            <a:r>
              <a:rPr b="1" lang="en-GB" sz="2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 = 2  and missing the Q of trumps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b="0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 = 2 key cards + the Q of trumps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080000" y="540000"/>
            <a:ext cx="8638560" cy="401400"/>
          </a:xfrm>
          <a:prstGeom prst="rect">
            <a:avLst/>
          </a:prstGeom>
          <a:solidFill>
            <a:srgbClr val="f7d1d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When should you NOT use 4NT Backwood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080000" y="1243440"/>
            <a:ext cx="8638560" cy="2715120"/>
          </a:xfrm>
          <a:prstGeom prst="rect">
            <a:avLst/>
          </a:prstGeom>
          <a:solidFill>
            <a:srgbClr val="ffff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1.. When  4NT is quantitative over 1NT/2NT opening bids, asking opener has a maximum or minimum points for the opening no-trump bid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2 When the response can take you too high. This can happen if your main suit is a minor, especially 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3.When you have a void and be wary if you have a doubleton in an unbid suit, without a K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080000" y="4140000"/>
            <a:ext cx="8638560" cy="600840"/>
          </a:xfrm>
          <a:prstGeom prst="rect">
            <a:avLst/>
          </a:prstGeom>
          <a:solidFill>
            <a:srgbClr val="f7d1d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Agree with partner whether to use Gerber over a 1NT /2NT or 3NT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rebid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 would only want to do this when you first response is a 4 card suit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40000" y="360000"/>
            <a:ext cx="88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Another example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03640" y="1260000"/>
            <a:ext cx="25534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8 7 6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J 5 4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4500000" y="1315800"/>
            <a:ext cx="32392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K Q 9 53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8 6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540000" y="720000"/>
            <a:ext cx="233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 the dealer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4680000" y="900000"/>
            <a:ext cx="28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South hand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720000" y="3960000"/>
            <a:ext cx="7019280" cy="17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 deals and passes and with no opposition bidding, the bidding goes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S bids  1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and N responds 3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; S then bids 4NT, and finds only 1 ace in N hand., and hoping its the ace of 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in  bids 6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40000" y="360000"/>
            <a:ext cx="88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Another example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503640" y="1260000"/>
            <a:ext cx="25534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8 7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8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J 5 4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4500000" y="1315800"/>
            <a:ext cx="32392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K  10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10 7 5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8 6 4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540000" y="720000"/>
            <a:ext cx="233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 the dealer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4680000" y="900000"/>
            <a:ext cx="28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South hand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720000" y="3960000"/>
            <a:ext cx="7019280" cy="17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N deals and opens 1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with no opposition bidding, 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S bids  1</a:t>
            </a:r>
            <a:r>
              <a:rPr b="1" lang="en-GB" sz="2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and N responds 1NT (15-17)  ; S then bids 4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(Gerber) and  N shows  2 aces ( bids 4</a:t>
            </a:r>
            <a:r>
              <a:rPr b="0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) and  S bids 6NT . Agree this with partner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LibreOffice/7.1.1.2$Windows_X86_64 LibreOffice_project/fe0b08f4af1bacafe4c7ecc87ce55bb426164676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2020-12-28T09:07:22Z</dcterms:created>
  <dc:creator/>
  <dc:description/>
  <dc:language>en-GB</dc:language>
  <cp:lastModifiedBy/>
  <dcterms:modified xsi:type="dcterms:W3CDTF">2021-04-19T16:54:57Z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